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280" r:id="rId5"/>
    <p:sldId id="282" r:id="rId6"/>
    <p:sldId id="286" r:id="rId7"/>
    <p:sldId id="285" r:id="rId8"/>
    <p:sldId id="287" r:id="rId9"/>
    <p:sldId id="295" r:id="rId10"/>
    <p:sldId id="284" r:id="rId11"/>
    <p:sldId id="288" r:id="rId12"/>
    <p:sldId id="293" r:id="rId13"/>
    <p:sldId id="292" r:id="rId14"/>
    <p:sldId id="289" r:id="rId15"/>
    <p:sldId id="290" r:id="rId16"/>
    <p:sldId id="291" r:id="rId17"/>
    <p:sldId id="296" r:id="rId18"/>
    <p:sldId id="294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8" autoAdjust="0"/>
    <p:restoredTop sz="94619" autoAdjust="0"/>
  </p:normalViewPr>
  <p:slideViewPr>
    <p:cSldViewPr snapToGrid="0">
      <p:cViewPr>
        <p:scale>
          <a:sx n="72" d="100"/>
          <a:sy n="72" d="100"/>
        </p:scale>
        <p:origin x="1013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4/26/2023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29819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4/26/2023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98098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4/26/2023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81927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4/26/2023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520980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4/26/2023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3243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4/26/2023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7586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4/26/2023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545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4/26/2023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2771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4/26/2023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42051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4/26/2023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57741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4/26/2023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3152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4/26/2023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43349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4/26/2023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5851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4/26/2023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81491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4/26/2023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25126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4/26/2023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274407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python/matplotlib_intro.asp" TargetMode="External"/><Relationship Id="rId2" Type="http://schemas.openxmlformats.org/officeDocument/2006/relationships/hyperlink" Target="https://archive.ics.uci.edu/ml/datasets/bank+marketing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AeshaRathod23/Python-Analysis-on-Bank-Data-Phase2-CleaningTransformationVisualization" TargetMode="External"/><Relationship Id="rId4" Type="http://schemas.openxmlformats.org/officeDocument/2006/relationships/hyperlink" Target="https://seaborn.pydata.org/tutorial/introduction.html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6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19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large, sitting, white, numbers">
            <a:extLst>
              <a:ext uri="{FF2B5EF4-FFF2-40B4-BE49-F238E27FC236}">
                <a16:creationId xmlns:a16="http://schemas.microsoft.com/office/drawing/2014/main" id="{9A5D9ED1-DFCC-4799-89E2-D118451B98D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"/>
          <a:stretch/>
        </p:blipFill>
        <p:spPr>
          <a:xfrm>
            <a:off x="-232" y="-471938"/>
            <a:ext cx="12192231" cy="6862703"/>
          </a:xfrm>
          <a:prstGeom prst="rect">
            <a:avLst/>
          </a:prstGeom>
        </p:spPr>
      </p:pic>
      <p:sp>
        <p:nvSpPr>
          <p:cNvPr id="101" name="Rectangle: Rounded Corners 100">
            <a:extLst>
              <a:ext uri="{FF2B5EF4-FFF2-40B4-BE49-F238E27FC236}">
                <a16:creationId xmlns:a16="http://schemas.microsoft.com/office/drawing/2014/main" id="{11DD454E-060A-4347-B22F-E1DF4219BB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52688" y="1262063"/>
            <a:ext cx="7286625" cy="4333875"/>
          </a:xfrm>
          <a:prstGeom prst="roundRect">
            <a:avLst>
              <a:gd name="adj" fmla="val 2837"/>
            </a:avLst>
          </a:prstGeom>
          <a:ln w="0">
            <a:noFill/>
            <a:prstDash val="solid"/>
            <a:round/>
            <a:headEnd/>
            <a:tailEnd/>
          </a:ln>
        </p:spPr>
        <p:style>
          <a:lnRef idx="0">
            <a:scrgbClr r="0" g="0" b="0"/>
          </a:lnRef>
          <a:fillRef idx="1003">
            <a:schemeClr val="dk2"/>
          </a:fillRef>
          <a:effectRef idx="0">
            <a:scrgbClr r="0" g="0" b="0"/>
          </a:effectRef>
          <a:fontRef idx="major"/>
        </p:style>
        <p:txBody>
          <a:bodyPr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43205" y="2002899"/>
            <a:ext cx="3047104" cy="2059912"/>
          </a:xfrm>
        </p:spPr>
        <p:txBody>
          <a:bodyPr anchor="b">
            <a:noAutofit/>
          </a:bodyPr>
          <a:lstStyle/>
          <a:p>
            <a:pPr algn="l"/>
            <a:r>
              <a:rPr lang="en-US" sz="3200" i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öhne"/>
              </a:rPr>
              <a:t>MARKETING CAMPAIGN ANALYSIS FOR A PORTUGUESE BANK</a:t>
            </a:r>
            <a:endParaRPr lang="en-US" sz="32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43205" y="4545477"/>
            <a:ext cx="2802854" cy="516339"/>
          </a:xfrm>
        </p:spPr>
        <p:txBody>
          <a:bodyPr>
            <a:normAutofit/>
          </a:bodyPr>
          <a:lstStyle/>
          <a:p>
            <a:pPr algn="l"/>
            <a:r>
              <a:rPr lang="en-US" sz="2400" dirty="0">
                <a:solidFill>
                  <a:srgbClr val="E3E3E3"/>
                </a:solidFill>
              </a:rPr>
              <a:t>DAB 004   Team #2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F0D75B-0CED-5022-2ED5-2F3B2684912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572" t="1" r="16359" b="1"/>
          <a:stretch/>
        </p:blipFill>
        <p:spPr>
          <a:xfrm>
            <a:off x="5880826" y="1426464"/>
            <a:ext cx="3717704" cy="4005072"/>
          </a:xfrm>
          <a:custGeom>
            <a:avLst/>
            <a:gdLst/>
            <a:ahLst/>
            <a:cxnLst/>
            <a:rect l="l" t="t" r="r" b="b"/>
            <a:pathLst>
              <a:path w="2614486" h="4005072">
                <a:moveTo>
                  <a:pt x="0" y="0"/>
                </a:moveTo>
                <a:lnTo>
                  <a:pt x="2475150" y="0"/>
                </a:lnTo>
                <a:cubicBezTo>
                  <a:pt x="2552103" y="0"/>
                  <a:pt x="2614486" y="62383"/>
                  <a:pt x="2614486" y="139336"/>
                </a:cubicBezTo>
                <a:lnTo>
                  <a:pt x="2614486" y="3865736"/>
                </a:lnTo>
                <a:cubicBezTo>
                  <a:pt x="2614486" y="3942689"/>
                  <a:pt x="2552103" y="4005072"/>
                  <a:pt x="2475150" y="4005072"/>
                </a:cubicBezTo>
                <a:lnTo>
                  <a:pt x="0" y="4005072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5831201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8B5F3B7-B193-7A39-A775-5D14AD547C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313764"/>
            <a:ext cx="10353762" cy="847166"/>
          </a:xfrm>
        </p:spPr>
        <p:txBody>
          <a:bodyPr/>
          <a:lstStyle/>
          <a:p>
            <a:r>
              <a:rPr lang="en-CA" b="0" i="0" dirty="0">
                <a:solidFill>
                  <a:schemeClr val="tx1"/>
                </a:solidFill>
                <a:effectLst/>
                <a:latin typeface="Söhne"/>
              </a:rPr>
              <a:t>EXPLORATORY DATA ANALYSIS</a:t>
            </a:r>
            <a:endParaRPr lang="en-CA" dirty="0">
              <a:solidFill>
                <a:schemeClr val="tx1"/>
              </a:solidFill>
            </a:endParaRPr>
          </a:p>
        </p:txBody>
      </p:sp>
      <p:sp>
        <p:nvSpPr>
          <p:cNvPr id="5" name="Rectangle 4" descr="Bar chart">
            <a:extLst>
              <a:ext uri="{FF2B5EF4-FFF2-40B4-BE49-F238E27FC236}">
                <a16:creationId xmlns:a16="http://schemas.microsoft.com/office/drawing/2014/main" id="{B97833F4-02AC-B98B-05D0-86508DE53F30}"/>
              </a:ext>
            </a:extLst>
          </p:cNvPr>
          <p:cNvSpPr/>
          <p:nvPr/>
        </p:nvSpPr>
        <p:spPr>
          <a:xfrm>
            <a:off x="1471432" y="196925"/>
            <a:ext cx="1080843" cy="1080843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BF4A912-D1BE-6490-D6A3-2EAB8DF188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4832" y="1251682"/>
            <a:ext cx="8231687" cy="5409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7777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ECDF6-2D7E-EE4C-F045-A5C79718C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421341"/>
            <a:ext cx="10353762" cy="800099"/>
          </a:xfrm>
        </p:spPr>
        <p:txBody>
          <a:bodyPr/>
          <a:lstStyle/>
          <a:p>
            <a:r>
              <a:rPr lang="en-CA" dirty="0"/>
              <a:t>MODELING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DC9408-A5AD-E6E3-DAA7-5DCA024F35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430991"/>
            <a:ext cx="10475864" cy="4821891"/>
          </a:xfrm>
        </p:spPr>
        <p:txBody>
          <a:bodyPr>
            <a:no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2370" b="1" i="0" dirty="0">
                <a:solidFill>
                  <a:srgbClr val="FFFF00"/>
                </a:solidFill>
                <a:effectLst/>
                <a:latin typeface="Söhne"/>
              </a:rPr>
              <a:t>Logistic Regression model </a:t>
            </a:r>
            <a:r>
              <a:rPr lang="en-US" sz="2370" b="0" i="0" dirty="0">
                <a:solidFill>
                  <a:schemeClr val="tx1"/>
                </a:solidFill>
                <a:effectLst/>
                <a:latin typeface="Söhne"/>
              </a:rPr>
              <a:t>was used for predicting the success of marketing campaigns.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370" b="0" i="0" dirty="0">
                <a:solidFill>
                  <a:schemeClr val="tx1"/>
                </a:solidFill>
                <a:effectLst/>
                <a:latin typeface="Söhne"/>
              </a:rPr>
              <a:t>The model achieved a </a:t>
            </a:r>
            <a:r>
              <a:rPr lang="en-US" sz="2370" b="0" i="0" dirty="0">
                <a:solidFill>
                  <a:srgbClr val="FFFF00"/>
                </a:solidFill>
                <a:effectLst/>
                <a:latin typeface="Söhne"/>
              </a:rPr>
              <a:t>high accuracy </a:t>
            </a:r>
            <a:r>
              <a:rPr lang="en-US" sz="2370" b="0" i="0" dirty="0">
                <a:solidFill>
                  <a:schemeClr val="tx1"/>
                </a:solidFill>
                <a:effectLst/>
                <a:latin typeface="Söhne"/>
              </a:rPr>
              <a:t>score </a:t>
            </a:r>
            <a:r>
              <a:rPr lang="en-US" sz="2370" i="0" dirty="0">
                <a:solidFill>
                  <a:schemeClr val="tx1"/>
                </a:solidFill>
                <a:effectLst/>
                <a:latin typeface="Söhne"/>
              </a:rPr>
              <a:t>of</a:t>
            </a:r>
            <a:r>
              <a:rPr lang="en-US" sz="2370" b="1" i="0" dirty="0">
                <a:solidFill>
                  <a:schemeClr val="tx1"/>
                </a:solidFill>
                <a:effectLst/>
                <a:latin typeface="Söhne"/>
              </a:rPr>
              <a:t> </a:t>
            </a:r>
            <a:r>
              <a:rPr lang="en-US" sz="2370" b="1" i="0" dirty="0">
                <a:solidFill>
                  <a:srgbClr val="FFFF00"/>
                </a:solidFill>
                <a:effectLst/>
                <a:latin typeface="Söhne"/>
              </a:rPr>
              <a:t>0.934</a:t>
            </a:r>
            <a:r>
              <a:rPr lang="en-US" sz="2370" b="0" i="0" dirty="0">
                <a:solidFill>
                  <a:schemeClr val="tx1"/>
                </a:solidFill>
                <a:effectLst/>
                <a:latin typeface="Söhne"/>
              </a:rPr>
              <a:t>, indicating a </a:t>
            </a:r>
            <a:r>
              <a:rPr lang="en-US" sz="2370" b="1" i="0" dirty="0">
                <a:solidFill>
                  <a:schemeClr val="tx1"/>
                </a:solidFill>
                <a:effectLst/>
                <a:latin typeface="Söhne"/>
              </a:rPr>
              <a:t>good performance</a:t>
            </a:r>
            <a:r>
              <a:rPr lang="en-US" sz="2370" i="0" dirty="0">
                <a:solidFill>
                  <a:schemeClr val="tx1"/>
                </a:solidFill>
                <a:effectLst/>
                <a:latin typeface="Söhne"/>
              </a:rPr>
              <a:t> in predicting the outcome.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370" b="0" i="0" dirty="0">
                <a:solidFill>
                  <a:schemeClr val="tx1"/>
                </a:solidFill>
                <a:effectLst/>
                <a:latin typeface="Söhne"/>
              </a:rPr>
              <a:t>The evaluation metric used to assess the performance was accuracy score, which measures the proportion of correctly classified instances out of total instances.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370" i="0" dirty="0">
                <a:solidFill>
                  <a:schemeClr val="tx1"/>
                </a:solidFill>
                <a:effectLst/>
                <a:latin typeface="Söhne"/>
              </a:rPr>
              <a:t>One-hot encoding </a:t>
            </a:r>
            <a:r>
              <a:rPr lang="en-US" sz="2370" b="0" i="0" dirty="0">
                <a:solidFill>
                  <a:schemeClr val="tx1"/>
                </a:solidFill>
                <a:effectLst/>
                <a:latin typeface="Söhne"/>
              </a:rPr>
              <a:t>was used to convert </a:t>
            </a:r>
            <a:r>
              <a:rPr lang="en-US" sz="2370" b="1" i="0" dirty="0">
                <a:solidFill>
                  <a:srgbClr val="FFFF00"/>
                </a:solidFill>
                <a:effectLst/>
                <a:latin typeface="Söhne"/>
              </a:rPr>
              <a:t>categorical variables into numerical</a:t>
            </a:r>
            <a:r>
              <a:rPr lang="en-US" sz="2370" b="0" i="0" dirty="0">
                <a:solidFill>
                  <a:srgbClr val="FFFF00"/>
                </a:solidFill>
                <a:effectLst/>
                <a:latin typeface="Söhne"/>
              </a:rPr>
              <a:t> </a:t>
            </a:r>
            <a:r>
              <a:rPr lang="en-US" sz="2370" b="0" i="0" dirty="0">
                <a:solidFill>
                  <a:schemeClr val="tx1"/>
                </a:solidFill>
                <a:effectLst/>
                <a:latin typeface="Söhne"/>
              </a:rPr>
              <a:t>ones.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370" b="0" i="0" dirty="0">
                <a:solidFill>
                  <a:schemeClr val="tx1"/>
                </a:solidFill>
                <a:effectLst/>
                <a:latin typeface="Söhne"/>
              </a:rPr>
              <a:t>Additional </a:t>
            </a:r>
            <a:r>
              <a:rPr lang="en-US" sz="2370" b="1" i="0" dirty="0">
                <a:solidFill>
                  <a:srgbClr val="FFFF00"/>
                </a:solidFill>
                <a:effectLst/>
                <a:latin typeface="Söhne"/>
              </a:rPr>
              <a:t>models were evaluated and compared </a:t>
            </a:r>
            <a:r>
              <a:rPr lang="en-US" sz="2370" b="0" i="0" dirty="0">
                <a:solidFill>
                  <a:schemeClr val="tx1"/>
                </a:solidFill>
                <a:effectLst/>
                <a:latin typeface="Söhne"/>
              </a:rPr>
              <a:t>to determine the best-performing model for this specific problem.</a:t>
            </a:r>
          </a:p>
        </p:txBody>
      </p:sp>
    </p:spTree>
    <p:extLst>
      <p:ext uri="{BB962C8B-B14F-4D97-AF65-F5344CB8AC3E}">
        <p14:creationId xmlns:p14="http://schemas.microsoft.com/office/powerpoint/2010/main" val="8120842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0A7D5-23F3-589D-9640-421051EAC1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502023"/>
            <a:ext cx="10353762" cy="788894"/>
          </a:xfrm>
        </p:spPr>
        <p:txBody>
          <a:bodyPr/>
          <a:lstStyle/>
          <a:p>
            <a:r>
              <a:rPr lang="en-CA" b="0" i="0" dirty="0">
                <a:solidFill>
                  <a:schemeClr val="tx1"/>
                </a:solidFill>
                <a:effectLst/>
                <a:latin typeface="Söhne"/>
              </a:rPr>
              <a:t>RECOMENDATIONS</a:t>
            </a:r>
            <a:endParaRPr lang="en-CA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62BC4A-B375-B73E-7BE9-55BE37162F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411941"/>
            <a:ext cx="10353762" cy="4693023"/>
          </a:xfrm>
        </p:spPr>
        <p:txBody>
          <a:bodyPr>
            <a:normAutofit/>
          </a:bodyPr>
          <a:lstStyle/>
          <a:p>
            <a:pPr marL="494100" indent="-4572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  <a:effectLst/>
                <a:latin typeface="Söhne"/>
              </a:rPr>
              <a:t>M</a:t>
            </a: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arketing team focus their efforts on </a:t>
            </a:r>
            <a:r>
              <a:rPr lang="en-US" b="1" i="0" dirty="0">
                <a:solidFill>
                  <a:srgbClr val="FFFF00"/>
                </a:solidFill>
                <a:effectLst/>
                <a:latin typeface="Söhne"/>
              </a:rPr>
              <a:t>customers with higher balances and lower ages</a:t>
            </a: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, as they are more likely to subscribe to a term deposit.</a:t>
            </a:r>
          </a:p>
          <a:p>
            <a:pPr marL="494100" indent="-457200">
              <a:buFont typeface="+mj-lt"/>
              <a:buAutoNum type="arabicPeriod"/>
            </a:pPr>
            <a:r>
              <a:rPr lang="en-US" b="1" i="0" dirty="0">
                <a:solidFill>
                  <a:srgbClr val="FFFF00"/>
                </a:solidFill>
                <a:effectLst/>
                <a:latin typeface="Söhne"/>
              </a:rPr>
              <a:t>Job type is important </a:t>
            </a: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in predicting campaign success, so tailor calling based on target audience job type.</a:t>
            </a:r>
          </a:p>
          <a:p>
            <a:pPr marL="494100" indent="-457200">
              <a:buFont typeface="+mj-lt"/>
              <a:buAutoNum type="arabicPeriod"/>
            </a:pP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Machine learning can improve marketing campaign strategies, as indicated by our accurate models. The marketing team should </a:t>
            </a:r>
            <a:r>
              <a:rPr lang="en-US" b="1" i="0" dirty="0">
                <a:solidFill>
                  <a:srgbClr val="FFFF00"/>
                </a:solidFill>
                <a:effectLst/>
                <a:latin typeface="Söhne"/>
              </a:rPr>
              <a:t>continue exploring and leveraging </a:t>
            </a: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these techniques.</a:t>
            </a:r>
          </a:p>
          <a:p>
            <a:pPr marL="494100" indent="-457200">
              <a:buFont typeface="+mj-lt"/>
              <a:buAutoNum type="arabicPeriod"/>
            </a:pP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Collect </a:t>
            </a:r>
            <a:r>
              <a:rPr lang="en-US" b="1" i="0" dirty="0">
                <a:solidFill>
                  <a:srgbClr val="FFFF00"/>
                </a:solidFill>
                <a:effectLst/>
                <a:latin typeface="Söhne"/>
              </a:rPr>
              <a:t>more data to improve the accuracy </a:t>
            </a: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and generalizability of the model</a:t>
            </a:r>
          </a:p>
          <a:p>
            <a:pPr marL="494100" indent="-457200">
              <a:buFont typeface="+mj-lt"/>
              <a:buAutoNum type="arabicPeriod"/>
            </a:pPr>
            <a:r>
              <a:rPr lang="en-US" dirty="0">
                <a:solidFill>
                  <a:srgbClr val="FFFF00"/>
                </a:solidFill>
                <a:effectLst/>
                <a:latin typeface="Söhne"/>
              </a:rPr>
              <a:t>Focus on: Higher Balance, Lower Age, Married, Job type and More duration.</a:t>
            </a:r>
          </a:p>
          <a:p>
            <a:pPr marL="494100" indent="-457200">
              <a:buFont typeface="+mj-lt"/>
              <a:buAutoNum type="arabicPeriod"/>
            </a:pPr>
            <a:endParaRPr lang="en-CA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29694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3DDEDF-57CD-8026-79CF-43B7CFC32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581025"/>
            <a:ext cx="10353762" cy="762000"/>
          </a:xfrm>
        </p:spPr>
        <p:txBody>
          <a:bodyPr/>
          <a:lstStyle/>
          <a:p>
            <a:r>
              <a:rPr lang="en-CA" dirty="0">
                <a:solidFill>
                  <a:schemeClr val="tx1"/>
                </a:solidFill>
              </a:rPr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9D039F-63B9-8C46-BE16-4E5D658B97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07776"/>
            <a:ext cx="10353762" cy="4083423"/>
          </a:xfrm>
        </p:spPr>
        <p:txBody>
          <a:bodyPr>
            <a:normAutofit fontScale="92500" lnSpcReduction="20000"/>
          </a:bodyPr>
          <a:lstStyle/>
          <a:p>
            <a:r>
              <a:rPr lang="en-CA" sz="2800" dirty="0">
                <a:solidFill>
                  <a:schemeClr val="tx1"/>
                </a:solidFill>
              </a:rPr>
              <a:t>In a nutshell, </a:t>
            </a:r>
            <a:r>
              <a:rPr lang="en-US" sz="2800" dirty="0">
                <a:solidFill>
                  <a:schemeClr val="tx1"/>
                </a:solidFill>
              </a:rPr>
              <a:t>Through data cleaning, exploratory data analysis, and modeling, we found that </a:t>
            </a:r>
            <a:r>
              <a:rPr lang="en-US" sz="2800" dirty="0">
                <a:solidFill>
                  <a:srgbClr val="FFFF00"/>
                </a:solidFill>
              </a:rPr>
              <a:t>age, balance, marital status, job type, and duration</a:t>
            </a:r>
            <a:r>
              <a:rPr lang="en-US" sz="2800" dirty="0">
                <a:solidFill>
                  <a:schemeClr val="tx1"/>
                </a:solidFill>
              </a:rPr>
              <a:t> are important features in predicting campaign success.</a:t>
            </a:r>
          </a:p>
          <a:p>
            <a:r>
              <a:rPr lang="en-US" altLang="en-US" sz="2800" dirty="0">
                <a:solidFill>
                  <a:schemeClr val="tx1"/>
                </a:solidFill>
              </a:rPr>
              <a:t>Our Logistic Regression model achieved </a:t>
            </a:r>
            <a:r>
              <a:rPr lang="en-US" altLang="en-US" sz="2800" dirty="0">
                <a:solidFill>
                  <a:srgbClr val="FFFF00"/>
                </a:solidFill>
              </a:rPr>
              <a:t>high accuracy</a:t>
            </a:r>
            <a:r>
              <a:rPr lang="en-US" altLang="en-US" sz="2800" dirty="0">
                <a:solidFill>
                  <a:schemeClr val="tx1"/>
                </a:solidFill>
              </a:rPr>
              <a:t>, demonstrating the </a:t>
            </a:r>
            <a:r>
              <a:rPr lang="en-US" altLang="en-US" sz="2800" dirty="0">
                <a:solidFill>
                  <a:srgbClr val="FFFF00"/>
                </a:solidFill>
              </a:rPr>
              <a:t>value of machine learning </a:t>
            </a:r>
            <a:r>
              <a:rPr lang="en-US" altLang="en-US" sz="2800" dirty="0">
                <a:solidFill>
                  <a:schemeClr val="tx1"/>
                </a:solidFill>
              </a:rPr>
              <a:t>in predicting campaign success.</a:t>
            </a:r>
          </a:p>
          <a:p>
            <a:r>
              <a:rPr lang="en-US" altLang="en-US" sz="2800" dirty="0">
                <a:solidFill>
                  <a:schemeClr val="tx1"/>
                </a:solidFill>
              </a:rPr>
              <a:t>We provided actionable </a:t>
            </a:r>
            <a:r>
              <a:rPr lang="en-US" altLang="en-US" sz="2800" dirty="0">
                <a:solidFill>
                  <a:srgbClr val="FFFF00"/>
                </a:solidFill>
              </a:rPr>
              <a:t>recommendations to improve campaign strategies</a:t>
            </a:r>
            <a:r>
              <a:rPr lang="en-US" altLang="en-US" sz="2800" dirty="0">
                <a:solidFill>
                  <a:schemeClr val="tx1"/>
                </a:solidFill>
              </a:rPr>
              <a:t> based on our findings.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</a:rPr>
            </a:br>
            <a:endParaRPr kumimoji="0" lang="en-US" altLang="en-US" sz="48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endParaRPr lang="en-CA" dirty="0">
              <a:solidFill>
                <a:schemeClr val="tx1"/>
              </a:solidFill>
            </a:endParaRPr>
          </a:p>
        </p:txBody>
      </p:sp>
      <p:sp>
        <p:nvSpPr>
          <p:cNvPr id="6" name="Rectangle 5" descr="Bullseye">
            <a:extLst>
              <a:ext uri="{FF2B5EF4-FFF2-40B4-BE49-F238E27FC236}">
                <a16:creationId xmlns:a16="http://schemas.microsoft.com/office/drawing/2014/main" id="{B7A48DE9-A419-A476-79D9-4DD099715CF9}"/>
              </a:ext>
            </a:extLst>
          </p:cNvPr>
          <p:cNvSpPr/>
          <p:nvPr/>
        </p:nvSpPr>
        <p:spPr>
          <a:xfrm>
            <a:off x="8039881" y="566738"/>
            <a:ext cx="764539" cy="762000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3242351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1B94C1-4990-6066-B1BB-CDEED0ABBE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418214"/>
            <a:ext cx="10353762" cy="889591"/>
          </a:xfrm>
        </p:spPr>
        <p:txBody>
          <a:bodyPr/>
          <a:lstStyle/>
          <a:p>
            <a:r>
              <a:rPr lang="en-CA" dirty="0">
                <a:solidFill>
                  <a:schemeClr val="tx1"/>
                </a:solidFill>
              </a:rPr>
              <a:t>REFERENCES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5665912-484B-DF18-4EA2-3AE9FD35E152}"/>
              </a:ext>
            </a:extLst>
          </p:cNvPr>
          <p:cNvSpPr>
            <a:spLocks noGrp="1"/>
          </p:cNvSpPr>
          <p:nvPr/>
        </p:nvSpPr>
        <p:spPr>
          <a:xfrm>
            <a:off x="1092773" y="1487042"/>
            <a:ext cx="9995806" cy="1766184"/>
          </a:xfrm>
          <a:prstGeom prst="rect">
            <a:avLst/>
          </a:prstGeom>
        </p:spPr>
        <p:txBody>
          <a:bodyPr vert="horz" lIns="45720" tIns="45720" rIns="45720" bIns="45720" rtlCol="0">
            <a:normAutofit fontScale="925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2800" dirty="0"/>
              <a:t>Dataset: </a:t>
            </a:r>
            <a:r>
              <a:rPr lang="en-CA" sz="2800" dirty="0">
                <a:hlinkClick r:id="rId2"/>
              </a:rPr>
              <a:t>https://archive.ics.uci.edu/ml/datasets/bank+marketing</a:t>
            </a:r>
            <a:endParaRPr lang="en-CA" sz="2800" dirty="0"/>
          </a:p>
          <a:p>
            <a:r>
              <a:rPr lang="en-CA" sz="2800" dirty="0"/>
              <a:t>W3School: </a:t>
            </a:r>
            <a:r>
              <a:rPr lang="en-CA" sz="2800" dirty="0">
                <a:hlinkClick r:id="rId3"/>
              </a:rPr>
              <a:t>https://www.w3schools.com/python/matplotlib_intro.asp</a:t>
            </a:r>
            <a:endParaRPr lang="en-CA" sz="2800" dirty="0"/>
          </a:p>
          <a:p>
            <a:r>
              <a:rPr lang="en-CA" sz="2800" dirty="0"/>
              <a:t>Seaborn: </a:t>
            </a:r>
            <a:r>
              <a:rPr lang="en-CA" sz="2800" dirty="0">
                <a:hlinkClick r:id="rId4"/>
              </a:rPr>
              <a:t>https://seaborn.pydata.org/tutorial/introduction.html</a:t>
            </a:r>
            <a:endParaRPr lang="en-CA" sz="2800" dirty="0"/>
          </a:p>
          <a:p>
            <a:endParaRPr lang="en-CA" sz="2800" dirty="0"/>
          </a:p>
          <a:p>
            <a:endParaRPr lang="en-CA" sz="28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E0206F0-8198-C324-61CF-CE1DA543A18D}"/>
              </a:ext>
            </a:extLst>
          </p:cNvPr>
          <p:cNvSpPr txBox="1">
            <a:spLocks/>
          </p:cNvSpPr>
          <p:nvPr/>
        </p:nvSpPr>
        <p:spPr>
          <a:xfrm>
            <a:off x="1103421" y="3204885"/>
            <a:ext cx="9720072" cy="9227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GitHub Link of project</a:t>
            </a:r>
            <a:endParaRPr lang="en-CA" sz="3200" dirty="0"/>
          </a:p>
        </p:txBody>
      </p:sp>
      <p:sp>
        <p:nvSpPr>
          <p:cNvPr id="7" name="Content Placeholder 2">
            <a:hlinkClick r:id="rId5" tooltip="Github Phase 2 Submission"/>
            <a:extLst>
              <a:ext uri="{FF2B5EF4-FFF2-40B4-BE49-F238E27FC236}">
                <a16:creationId xmlns:a16="http://schemas.microsoft.com/office/drawing/2014/main" id="{C69841C9-B309-86B4-2E82-DC0356DDD6BF}"/>
              </a:ext>
            </a:extLst>
          </p:cNvPr>
          <p:cNvSpPr txBox="1">
            <a:spLocks/>
          </p:cNvSpPr>
          <p:nvPr/>
        </p:nvSpPr>
        <p:spPr>
          <a:xfrm>
            <a:off x="1368507" y="4127627"/>
            <a:ext cx="9995806" cy="688922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2800" dirty="0"/>
              <a:t>GitHub: </a:t>
            </a:r>
            <a:r>
              <a:rPr lang="en-US" sz="2800" dirty="0">
                <a:hlinkClick r:id="rId5"/>
              </a:rPr>
              <a:t>Phase 3 - </a:t>
            </a:r>
            <a:r>
              <a:rPr lang="en-US" sz="2800" dirty="0" err="1">
                <a:hlinkClick r:id="rId5"/>
              </a:rPr>
              <a:t>Recomendation</a:t>
            </a:r>
            <a:r>
              <a:rPr lang="en-US" sz="2800" dirty="0">
                <a:hlinkClick r:id="rId5"/>
              </a:rPr>
              <a:t> and Conclusion</a:t>
            </a:r>
            <a:endParaRPr lang="en-CA" sz="2800" dirty="0"/>
          </a:p>
          <a:p>
            <a:endParaRPr lang="en-CA" sz="2800" dirty="0"/>
          </a:p>
        </p:txBody>
      </p:sp>
    </p:spTree>
    <p:extLst>
      <p:ext uri="{BB962C8B-B14F-4D97-AF65-F5344CB8AC3E}">
        <p14:creationId xmlns:p14="http://schemas.microsoft.com/office/powerpoint/2010/main" val="18440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8">
            <a:extLst>
              <a:ext uri="{FF2B5EF4-FFF2-40B4-BE49-F238E27FC236}">
                <a16:creationId xmlns:a16="http://schemas.microsoft.com/office/drawing/2014/main" id="{886D4A05-AFD9-4D13-98E7-B23E4C9D78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0300F4-4FAC-C71D-A01D-00AD38D88A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4193" y="4051005"/>
            <a:ext cx="9963614" cy="141197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800" dirty="0"/>
              <a:t>THANK YOU</a:t>
            </a:r>
          </a:p>
        </p:txBody>
      </p:sp>
      <p:pic>
        <p:nvPicPr>
          <p:cNvPr id="12" name="Graphic 5" descr="Handshake">
            <a:extLst>
              <a:ext uri="{FF2B5EF4-FFF2-40B4-BE49-F238E27FC236}">
                <a16:creationId xmlns:a16="http://schemas.microsoft.com/office/drawing/2014/main" id="{EAD7633F-54D5-335C-9614-BF8DEA8BB8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21099" y="667948"/>
            <a:ext cx="3949802" cy="3949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49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BEFBC708-1E79-D7B0-39CD-0A9452C6365F}"/>
              </a:ext>
            </a:extLst>
          </p:cNvPr>
          <p:cNvSpPr>
            <a:spLocks noGrp="1"/>
          </p:cNvSpPr>
          <p:nvPr/>
        </p:nvSpPr>
        <p:spPr>
          <a:xfrm>
            <a:off x="2680250" y="589342"/>
            <a:ext cx="6831499" cy="792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TEAM INTRODUCTION</a:t>
            </a:r>
            <a:endParaRPr lang="en-CA" sz="40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4" name="Picture 13" descr="A picture containing person, clothing, suit, posing&#10;&#10;Description automatically generated">
            <a:extLst>
              <a:ext uri="{FF2B5EF4-FFF2-40B4-BE49-F238E27FC236}">
                <a16:creationId xmlns:a16="http://schemas.microsoft.com/office/drawing/2014/main" id="{50634663-72EC-A3C3-0156-BD6CCE4EF5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754" y="2110707"/>
            <a:ext cx="1686825" cy="2225913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</p:pic>
      <p:pic>
        <p:nvPicPr>
          <p:cNvPr id="19" name="Picture 18" descr="A picture containing outdoor, tree, ground, person&#10;&#10;Description automatically generated">
            <a:extLst>
              <a:ext uri="{FF2B5EF4-FFF2-40B4-BE49-F238E27FC236}">
                <a16:creationId xmlns:a16="http://schemas.microsoft.com/office/drawing/2014/main" id="{2AC868E2-480A-D364-2F4E-28F0DC41F1A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771" t="32517" r="35039" b="44262"/>
          <a:stretch/>
        </p:blipFill>
        <p:spPr>
          <a:xfrm>
            <a:off x="5151989" y="2110707"/>
            <a:ext cx="1738207" cy="2224800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</p:spPr>
      </p:pic>
      <p:pic>
        <p:nvPicPr>
          <p:cNvPr id="20" name="Picture 19" descr="A picture containing person, person, necktie, suit&#10;&#10;Description automatically generated">
            <a:extLst>
              <a:ext uri="{FF2B5EF4-FFF2-40B4-BE49-F238E27FC236}">
                <a16:creationId xmlns:a16="http://schemas.microsoft.com/office/drawing/2014/main" id="{1AA1C8F8-5CDB-895E-E6D0-F56C70C7A4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4021" y="2110707"/>
            <a:ext cx="1730400" cy="2224800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</p:pic>
      <p:pic>
        <p:nvPicPr>
          <p:cNvPr id="21" name="Picture 20" descr="A person standing next to a tree&#10;&#10;Description automatically generated with medium confidence">
            <a:extLst>
              <a:ext uri="{FF2B5EF4-FFF2-40B4-BE49-F238E27FC236}">
                <a16:creationId xmlns:a16="http://schemas.microsoft.com/office/drawing/2014/main" id="{70144A03-6B19-D12D-C5FF-0ADFA5AEC1E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45" t="15519" r="39702" b="45136"/>
          <a:stretch/>
        </p:blipFill>
        <p:spPr>
          <a:xfrm>
            <a:off x="3082018" y="2111820"/>
            <a:ext cx="1732593" cy="2224800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</p:pic>
      <p:pic>
        <p:nvPicPr>
          <p:cNvPr id="22" name="Picture 21" descr="A picture containing outdoor, ground, sidewalk, curb&#10;&#10;Description automatically generated">
            <a:extLst>
              <a:ext uri="{FF2B5EF4-FFF2-40B4-BE49-F238E27FC236}">
                <a16:creationId xmlns:a16="http://schemas.microsoft.com/office/drawing/2014/main" id="{552A3A3C-2970-6355-097F-EC5C35BE235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80" t="16611" r="38537" b="60438"/>
          <a:stretch/>
        </p:blipFill>
        <p:spPr>
          <a:xfrm>
            <a:off x="9368980" y="2110707"/>
            <a:ext cx="1787266" cy="2224800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</p:pic>
      <p:sp>
        <p:nvSpPr>
          <p:cNvPr id="23" name="Title 1">
            <a:extLst>
              <a:ext uri="{FF2B5EF4-FFF2-40B4-BE49-F238E27FC236}">
                <a16:creationId xmlns:a16="http://schemas.microsoft.com/office/drawing/2014/main" id="{44DA6DA1-892B-840F-60AA-2CEEC4BB8485}"/>
              </a:ext>
            </a:extLst>
          </p:cNvPr>
          <p:cNvSpPr>
            <a:spLocks noGrp="1"/>
          </p:cNvSpPr>
          <p:nvPr/>
        </p:nvSpPr>
        <p:spPr>
          <a:xfrm>
            <a:off x="1035753" y="4525766"/>
            <a:ext cx="1686825" cy="731520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CA" sz="2800" b="1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Aesha Rathod</a:t>
            </a:r>
            <a:endParaRPr lang="en-CA" sz="28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89B0C554-7C1E-59D4-0BBD-A72DE67FF5B1}"/>
              </a:ext>
            </a:extLst>
          </p:cNvPr>
          <p:cNvSpPr>
            <a:spLocks noGrp="1"/>
          </p:cNvSpPr>
          <p:nvPr/>
        </p:nvSpPr>
        <p:spPr>
          <a:xfrm>
            <a:off x="3082018" y="4524946"/>
            <a:ext cx="1686825" cy="731520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CA" sz="2800" b="1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Isha Dhaduk</a:t>
            </a:r>
            <a:endParaRPr lang="en-CA" sz="28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8967434E-4ACC-2A0E-4485-60248B51FC4A}"/>
              </a:ext>
            </a:extLst>
          </p:cNvPr>
          <p:cNvSpPr>
            <a:spLocks noGrp="1"/>
          </p:cNvSpPr>
          <p:nvPr/>
        </p:nvSpPr>
        <p:spPr>
          <a:xfrm>
            <a:off x="5079621" y="4525766"/>
            <a:ext cx="1882942" cy="731520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CA" sz="2400" b="1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Jasleen Kour Chibber</a:t>
            </a:r>
            <a:endParaRPr lang="en-CA" sz="24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49809898-C34C-2494-7906-608121D57AB1}"/>
              </a:ext>
            </a:extLst>
          </p:cNvPr>
          <p:cNvSpPr>
            <a:spLocks noGrp="1"/>
          </p:cNvSpPr>
          <p:nvPr/>
        </p:nvSpPr>
        <p:spPr>
          <a:xfrm>
            <a:off x="7265808" y="4524946"/>
            <a:ext cx="1686825" cy="731520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CA" sz="2800" b="1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Kunal Vaghela</a:t>
            </a:r>
            <a:endParaRPr lang="en-CA" sz="28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B143CEB0-727D-E12B-6B7D-69A782220430}"/>
              </a:ext>
            </a:extLst>
          </p:cNvPr>
          <p:cNvSpPr>
            <a:spLocks noGrp="1"/>
          </p:cNvSpPr>
          <p:nvPr/>
        </p:nvSpPr>
        <p:spPr>
          <a:xfrm>
            <a:off x="9368980" y="4524946"/>
            <a:ext cx="1686825" cy="731520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CA" sz="2800" b="1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Tanveer Kaur</a:t>
            </a:r>
            <a:endParaRPr lang="en-CA" sz="28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302496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2BDA64-3FA0-1276-D5B1-6F4F8EA2FC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502023"/>
            <a:ext cx="10353762" cy="842682"/>
          </a:xfrm>
        </p:spPr>
        <p:txBody>
          <a:bodyPr/>
          <a:lstStyle/>
          <a:p>
            <a:r>
              <a:rPr lang="en-CA" b="1" i="0" dirty="0">
                <a:solidFill>
                  <a:schemeClr val="tx1"/>
                </a:solidFill>
                <a:effectLst/>
                <a:latin typeface="Söhne"/>
              </a:rPr>
              <a:t>INTRODUCTION</a:t>
            </a:r>
            <a:endParaRPr lang="en-CA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9179DB-B500-C198-3A5D-9BDFCFDA48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344706"/>
            <a:ext cx="10353762" cy="4446494"/>
          </a:xfrm>
        </p:spPr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2500" b="0" i="0" dirty="0">
                <a:solidFill>
                  <a:schemeClr val="tx1"/>
                </a:solidFill>
                <a:effectLst/>
                <a:latin typeface="Söhne"/>
              </a:rPr>
              <a:t>This project aims to </a:t>
            </a:r>
            <a:r>
              <a:rPr lang="en-US" sz="2500" b="1" i="0" dirty="0">
                <a:solidFill>
                  <a:srgbClr val="00B0F0"/>
                </a:solidFill>
                <a:effectLst/>
                <a:latin typeface="Söhne"/>
              </a:rPr>
              <a:t>analyze the marketing campaigns of a Portuguese banking institution.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500" b="0" i="0" dirty="0">
                <a:solidFill>
                  <a:schemeClr val="tx1"/>
                </a:solidFill>
                <a:effectLst/>
                <a:latin typeface="Söhne"/>
              </a:rPr>
              <a:t>The goal is </a:t>
            </a:r>
            <a:r>
              <a:rPr lang="en-US" sz="2500" i="0" dirty="0">
                <a:solidFill>
                  <a:srgbClr val="00B0F0"/>
                </a:solidFill>
                <a:effectLst/>
                <a:latin typeface="Söhne"/>
              </a:rPr>
              <a:t>to</a:t>
            </a:r>
            <a:r>
              <a:rPr lang="en-US" sz="2500" b="1" i="0" dirty="0">
                <a:solidFill>
                  <a:srgbClr val="00B0F0"/>
                </a:solidFill>
                <a:effectLst/>
                <a:latin typeface="Söhne"/>
              </a:rPr>
              <a:t> identify factors that influence the success</a:t>
            </a:r>
            <a:r>
              <a:rPr lang="en-US" sz="2500" b="0" i="0" dirty="0">
                <a:solidFill>
                  <a:srgbClr val="00B0F0"/>
                </a:solidFill>
                <a:effectLst/>
                <a:latin typeface="Söhne"/>
              </a:rPr>
              <a:t> </a:t>
            </a:r>
            <a:r>
              <a:rPr lang="en-US" sz="2500" b="0" i="0" dirty="0">
                <a:solidFill>
                  <a:schemeClr val="tx1"/>
                </a:solidFill>
                <a:effectLst/>
                <a:latin typeface="Söhne"/>
              </a:rPr>
              <a:t>of these campaigns and provide insights that can help improve future campaigns.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500" b="0" i="0" dirty="0">
                <a:solidFill>
                  <a:schemeClr val="tx1"/>
                </a:solidFill>
                <a:effectLst/>
                <a:latin typeface="Söhne"/>
              </a:rPr>
              <a:t>The dataset used in this analysis contains information on over </a:t>
            </a:r>
            <a:r>
              <a:rPr lang="en-US" sz="2500" b="0" i="0" dirty="0">
                <a:solidFill>
                  <a:srgbClr val="00B0F0"/>
                </a:solidFill>
                <a:effectLst/>
                <a:latin typeface="Söhne"/>
              </a:rPr>
              <a:t>41,000 customers </a:t>
            </a:r>
            <a:r>
              <a:rPr lang="en-US" sz="2500" b="0" i="0" dirty="0">
                <a:solidFill>
                  <a:schemeClr val="tx1"/>
                </a:solidFill>
                <a:effectLst/>
                <a:latin typeface="Söhne"/>
              </a:rPr>
              <a:t>who were targeted in these campaigns.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500" b="0" i="0" dirty="0">
                <a:solidFill>
                  <a:schemeClr val="tx1"/>
                </a:solidFill>
                <a:effectLst/>
                <a:latin typeface="Söhne"/>
              </a:rPr>
              <a:t>We </a:t>
            </a:r>
            <a:r>
              <a:rPr lang="en-US" sz="2500" b="1" i="0" dirty="0">
                <a:solidFill>
                  <a:srgbClr val="00B0F0"/>
                </a:solidFill>
                <a:effectLst/>
                <a:latin typeface="Söhne"/>
              </a:rPr>
              <a:t>explored various features such as age, job, marital status, education level, and campaign outcome </a:t>
            </a:r>
            <a:r>
              <a:rPr lang="en-US" sz="2500" b="0" i="0" dirty="0">
                <a:solidFill>
                  <a:schemeClr val="tx1"/>
                </a:solidFill>
                <a:effectLst/>
                <a:latin typeface="Söhne"/>
              </a:rPr>
              <a:t>to determine their impact on campaign success.</a:t>
            </a:r>
          </a:p>
        </p:txBody>
      </p:sp>
    </p:spTree>
    <p:extLst>
      <p:ext uri="{BB962C8B-B14F-4D97-AF65-F5344CB8AC3E}">
        <p14:creationId xmlns:p14="http://schemas.microsoft.com/office/powerpoint/2010/main" val="18543087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89C7F0-36F7-FE61-49D0-3D8B32C737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47632" y="457794"/>
            <a:ext cx="10096735" cy="692494"/>
          </a:xfrm>
        </p:spPr>
        <p:txBody>
          <a:bodyPr/>
          <a:lstStyle/>
          <a:p>
            <a:pPr algn="l"/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BACKGROUND / MOTIVATION       PROBLEM STATEMENT</a:t>
            </a:r>
            <a:endParaRPr lang="en-CA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4CA973-DA8F-7414-B692-B5239F9CD9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88276" y="1387366"/>
            <a:ext cx="5022500" cy="4666593"/>
          </a:xfrm>
        </p:spPr>
        <p:txBody>
          <a:bodyPr>
            <a:noAutofit/>
          </a:bodyPr>
          <a:lstStyle/>
          <a:p>
            <a:r>
              <a:rPr lang="en-CA" sz="2350" dirty="0">
                <a:solidFill>
                  <a:schemeClr val="tx1"/>
                </a:solidFill>
              </a:rPr>
              <a:t>Bank provides various </a:t>
            </a:r>
            <a:r>
              <a:rPr lang="en-CA" sz="2350" b="1" dirty="0">
                <a:solidFill>
                  <a:srgbClr val="00B0F0"/>
                </a:solidFill>
              </a:rPr>
              <a:t>Customer Services</a:t>
            </a:r>
            <a:r>
              <a:rPr lang="en-CA" sz="2350" dirty="0">
                <a:solidFill>
                  <a:srgbClr val="00B0F0"/>
                </a:solidFill>
              </a:rPr>
              <a:t> </a:t>
            </a:r>
            <a:r>
              <a:rPr lang="en-CA" sz="2350" dirty="0">
                <a:solidFill>
                  <a:schemeClr val="tx1"/>
                </a:solidFill>
              </a:rPr>
              <a:t>e.g. deposit, loans, credits and other financial terms. </a:t>
            </a:r>
          </a:p>
          <a:p>
            <a:r>
              <a:rPr lang="en-CA" sz="2350" dirty="0">
                <a:solidFill>
                  <a:schemeClr val="tx1"/>
                </a:solidFill>
              </a:rPr>
              <a:t>Analyze to Identify </a:t>
            </a:r>
            <a:r>
              <a:rPr lang="en-CA" sz="2350" dirty="0">
                <a:solidFill>
                  <a:srgbClr val="00B0F0"/>
                </a:solidFill>
              </a:rPr>
              <a:t>financial trends </a:t>
            </a:r>
          </a:p>
          <a:p>
            <a:r>
              <a:rPr lang="en-CA" sz="2350" dirty="0">
                <a:solidFill>
                  <a:schemeClr val="tx1"/>
                </a:solidFill>
              </a:rPr>
              <a:t>Manage risks and prevent frauds.</a:t>
            </a:r>
          </a:p>
          <a:p>
            <a:r>
              <a:rPr lang="en-CA" sz="2350" dirty="0">
                <a:solidFill>
                  <a:schemeClr val="tx1"/>
                </a:solidFill>
              </a:rPr>
              <a:t>Inform development of </a:t>
            </a:r>
            <a:r>
              <a:rPr lang="en-CA" sz="2350" dirty="0">
                <a:solidFill>
                  <a:srgbClr val="00B0F0"/>
                </a:solidFill>
              </a:rPr>
              <a:t>new products.</a:t>
            </a:r>
          </a:p>
          <a:p>
            <a:r>
              <a:rPr lang="en-CA" sz="2350" dirty="0">
                <a:solidFill>
                  <a:schemeClr val="tx1"/>
                </a:solidFill>
              </a:rPr>
              <a:t>Inform about </a:t>
            </a:r>
            <a:r>
              <a:rPr lang="en-CA" sz="2350" dirty="0">
                <a:solidFill>
                  <a:srgbClr val="00B0F0"/>
                </a:solidFill>
              </a:rPr>
              <a:t>client satisfaction and dissatisfactions </a:t>
            </a:r>
            <a:r>
              <a:rPr lang="en-CA" sz="2350" dirty="0">
                <a:solidFill>
                  <a:schemeClr val="tx1"/>
                </a:solidFill>
              </a:rPr>
              <a:t>about services.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316E610-2EE5-2577-1E7A-485ADDFB219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63167" y="1387366"/>
            <a:ext cx="5022500" cy="4666593"/>
          </a:xfr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350" dirty="0">
                <a:solidFill>
                  <a:schemeClr val="tx1"/>
                </a:solidFill>
              </a:rPr>
              <a:t>Portuguese bank dataset is a real-life dataset that contains </a:t>
            </a:r>
            <a:r>
              <a:rPr lang="en-US" sz="2350" b="1" dirty="0">
                <a:solidFill>
                  <a:srgbClr val="00B0F0"/>
                </a:solidFill>
              </a:rPr>
              <a:t>information on direct marketing campaigns</a:t>
            </a:r>
            <a:r>
              <a:rPr lang="en-US" sz="2350" dirty="0">
                <a:solidFill>
                  <a:srgbClr val="00B0F0"/>
                </a:solidFill>
              </a:rPr>
              <a:t> </a:t>
            </a:r>
            <a:r>
              <a:rPr lang="en-US" sz="2350" dirty="0">
                <a:solidFill>
                  <a:schemeClr val="tx1"/>
                </a:solidFill>
              </a:rPr>
              <a:t>of a Portuguese banking institution</a:t>
            </a:r>
          </a:p>
          <a:p>
            <a:r>
              <a:rPr lang="en-US" sz="2350" dirty="0">
                <a:solidFill>
                  <a:schemeClr val="tx1"/>
                </a:solidFill>
              </a:rPr>
              <a:t>The problem statement of the dataset is to </a:t>
            </a:r>
            <a:r>
              <a:rPr lang="en-US" sz="2350" b="1" dirty="0">
                <a:solidFill>
                  <a:srgbClr val="00B0F0"/>
                </a:solidFill>
              </a:rPr>
              <a:t>predict whether a client will subscribe to a term deposit</a:t>
            </a:r>
            <a:r>
              <a:rPr lang="en-US" sz="2350" dirty="0">
                <a:solidFill>
                  <a:schemeClr val="tx1"/>
                </a:solidFill>
              </a:rPr>
              <a:t> (binary classification) based on a set of demographic, economic, and social indicators.</a:t>
            </a:r>
            <a:endParaRPr lang="en-CA" sz="235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12582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F5433-8E5A-1AF9-0B29-24C020438B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502023"/>
            <a:ext cx="10353762" cy="788894"/>
          </a:xfrm>
        </p:spPr>
        <p:txBody>
          <a:bodyPr/>
          <a:lstStyle/>
          <a:p>
            <a:r>
              <a:rPr lang="en-CA" b="1" i="0" dirty="0">
                <a:solidFill>
                  <a:schemeClr val="tx1"/>
                </a:solidFill>
                <a:effectLst/>
                <a:latin typeface="Söhne"/>
              </a:rPr>
              <a:t>DATASET OVERVIEW</a:t>
            </a:r>
            <a:endParaRPr lang="en-CA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4FAEDD-47C3-DA0D-27FF-8CB4885F2A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519518"/>
            <a:ext cx="10353762" cy="4271681"/>
          </a:xfrm>
        </p:spPr>
        <p:txBody>
          <a:bodyPr>
            <a:normAutofit lnSpcReduction="10000"/>
          </a:bodyPr>
          <a:lstStyle/>
          <a:p>
            <a:pPr algn="l">
              <a:buFont typeface="Wingdings" panose="05000000000000000000" pitchFamily="2" charset="2"/>
              <a:buChar char="ü"/>
            </a:pPr>
            <a:r>
              <a:rPr lang="en-US" sz="2800" b="0" i="0" dirty="0">
                <a:solidFill>
                  <a:schemeClr val="tx1"/>
                </a:solidFill>
                <a:effectLst/>
                <a:latin typeface="Söhne"/>
              </a:rPr>
              <a:t>The dataset contains information </a:t>
            </a:r>
            <a:r>
              <a:rPr lang="en-US" sz="2800" b="0" i="0" dirty="0">
                <a:solidFill>
                  <a:srgbClr val="FF0000"/>
                </a:solidFill>
                <a:effectLst/>
                <a:latin typeface="Söhne"/>
              </a:rPr>
              <a:t>on </a:t>
            </a:r>
            <a:r>
              <a:rPr lang="en-US" sz="2800" b="1" i="0" dirty="0">
                <a:solidFill>
                  <a:srgbClr val="FF0000"/>
                </a:solidFill>
                <a:effectLst/>
                <a:latin typeface="Söhne"/>
              </a:rPr>
              <a:t>41,188 customers and 21 attributes.</a:t>
            </a:r>
          </a:p>
          <a:p>
            <a:pPr algn="l">
              <a:buFont typeface="Wingdings" panose="05000000000000000000" pitchFamily="2" charset="2"/>
              <a:buChar char="ü"/>
            </a:pPr>
            <a:r>
              <a:rPr lang="en-US" sz="2800" b="0" i="0" dirty="0">
                <a:solidFill>
                  <a:schemeClr val="tx1"/>
                </a:solidFill>
                <a:effectLst/>
                <a:latin typeface="Söhne"/>
              </a:rPr>
              <a:t>There are both </a:t>
            </a:r>
            <a:r>
              <a:rPr lang="en-US" sz="2800" b="1" i="0" dirty="0">
                <a:solidFill>
                  <a:srgbClr val="FF0000"/>
                </a:solidFill>
                <a:effectLst/>
                <a:latin typeface="Söhne"/>
              </a:rPr>
              <a:t>numerical and categorical features</a:t>
            </a:r>
            <a:r>
              <a:rPr lang="en-US" sz="2800" b="0" i="0" dirty="0">
                <a:solidFill>
                  <a:schemeClr val="tx1"/>
                </a:solidFill>
                <a:effectLst/>
                <a:latin typeface="Söhne"/>
              </a:rPr>
              <a:t>, including age, job, marital status, education level, and contact method.</a:t>
            </a:r>
          </a:p>
          <a:p>
            <a:pPr algn="l">
              <a:buFont typeface="Wingdings" panose="05000000000000000000" pitchFamily="2" charset="2"/>
              <a:buChar char="ü"/>
            </a:pPr>
            <a:r>
              <a:rPr lang="en-US" sz="2800" b="0" i="0" dirty="0">
                <a:solidFill>
                  <a:schemeClr val="tx1"/>
                </a:solidFill>
                <a:effectLst/>
                <a:latin typeface="Söhne"/>
              </a:rPr>
              <a:t>The </a:t>
            </a:r>
            <a:r>
              <a:rPr lang="en-US" sz="2800" b="1" i="0" dirty="0">
                <a:solidFill>
                  <a:srgbClr val="FF0000"/>
                </a:solidFill>
                <a:effectLst/>
                <a:latin typeface="Söhne"/>
              </a:rPr>
              <a:t>target variable is whether or not</a:t>
            </a:r>
            <a:r>
              <a:rPr lang="en-US" sz="2800" b="0" i="0" dirty="0">
                <a:solidFill>
                  <a:srgbClr val="FF0000"/>
                </a:solidFill>
                <a:effectLst/>
                <a:latin typeface="Söhne"/>
              </a:rPr>
              <a:t> the customer subscribed </a:t>
            </a:r>
            <a:r>
              <a:rPr lang="en-US" sz="2800" b="0" i="0" dirty="0">
                <a:solidFill>
                  <a:schemeClr val="tx1"/>
                </a:solidFill>
                <a:effectLst/>
                <a:latin typeface="Söhne"/>
              </a:rPr>
              <a:t>to the bank's term deposit.</a:t>
            </a:r>
          </a:p>
          <a:p>
            <a:pPr algn="l">
              <a:buFont typeface="Wingdings" panose="05000000000000000000" pitchFamily="2" charset="2"/>
              <a:buChar char="ü"/>
            </a:pPr>
            <a:r>
              <a:rPr lang="en-US" sz="2800" b="0" i="0" dirty="0">
                <a:solidFill>
                  <a:schemeClr val="tx1"/>
                </a:solidFill>
                <a:effectLst/>
                <a:latin typeface="Söhne"/>
              </a:rPr>
              <a:t>There are </a:t>
            </a:r>
            <a:r>
              <a:rPr lang="en-US" sz="2800" b="1" i="0" dirty="0">
                <a:solidFill>
                  <a:srgbClr val="FF0000"/>
                </a:solidFill>
                <a:effectLst/>
                <a:latin typeface="Söhne"/>
              </a:rPr>
              <a:t>missing values</a:t>
            </a:r>
            <a:r>
              <a:rPr lang="en-US" sz="2800" b="0" i="0" dirty="0">
                <a:solidFill>
                  <a:srgbClr val="FF0000"/>
                </a:solidFill>
                <a:effectLst/>
                <a:latin typeface="Söhne"/>
              </a:rPr>
              <a:t> </a:t>
            </a:r>
            <a:r>
              <a:rPr lang="en-US" sz="2800" b="0" i="0" dirty="0">
                <a:solidFill>
                  <a:schemeClr val="tx1"/>
                </a:solidFill>
                <a:effectLst/>
                <a:latin typeface="Söhne"/>
              </a:rPr>
              <a:t>in some of the features, which are </a:t>
            </a:r>
            <a:r>
              <a:rPr lang="en-US" sz="2800" b="1" i="0" dirty="0">
                <a:solidFill>
                  <a:schemeClr val="tx1"/>
                </a:solidFill>
                <a:effectLst/>
                <a:latin typeface="Söhne"/>
              </a:rPr>
              <a:t>handled </a:t>
            </a:r>
            <a:r>
              <a:rPr lang="en-US" sz="2800" i="0" dirty="0">
                <a:solidFill>
                  <a:schemeClr val="tx1"/>
                </a:solidFill>
                <a:effectLst/>
                <a:latin typeface="Söhne"/>
              </a:rPr>
              <a:t>during the </a:t>
            </a:r>
            <a:r>
              <a:rPr lang="en-US" sz="2800" b="1" i="0" dirty="0">
                <a:solidFill>
                  <a:srgbClr val="FF0000"/>
                </a:solidFill>
                <a:effectLst/>
                <a:latin typeface="Söhne"/>
              </a:rPr>
              <a:t>data preprocessing</a:t>
            </a:r>
            <a:r>
              <a:rPr lang="en-US" sz="2800" b="0" i="0" dirty="0">
                <a:solidFill>
                  <a:srgbClr val="FF0000"/>
                </a:solidFill>
                <a:effectLst/>
                <a:latin typeface="Söhne"/>
              </a:rPr>
              <a:t> </a:t>
            </a:r>
            <a:r>
              <a:rPr lang="en-US" sz="2800" b="0" i="0" dirty="0">
                <a:solidFill>
                  <a:schemeClr val="tx1"/>
                </a:solidFill>
                <a:effectLst/>
                <a:latin typeface="Söhne"/>
              </a:rPr>
              <a:t>stage.</a:t>
            </a:r>
          </a:p>
        </p:txBody>
      </p:sp>
    </p:spTree>
    <p:extLst>
      <p:ext uri="{BB962C8B-B14F-4D97-AF65-F5344CB8AC3E}">
        <p14:creationId xmlns:p14="http://schemas.microsoft.com/office/powerpoint/2010/main" val="41110920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893B1-9035-CBE9-281E-5257CA8B7A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482009"/>
            <a:ext cx="10353762" cy="868326"/>
          </a:xfrm>
        </p:spPr>
        <p:txBody>
          <a:bodyPr/>
          <a:lstStyle/>
          <a:p>
            <a:r>
              <a:rPr lang="en-CA" dirty="0">
                <a:solidFill>
                  <a:schemeClr val="tx1"/>
                </a:solidFill>
              </a:rPr>
              <a:t>ANALYSIS QUESTION?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938947-D830-4E3B-92AD-3A8C2448AB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605516"/>
            <a:ext cx="10353762" cy="4185683"/>
          </a:xfrm>
        </p:spPr>
        <p:txBody>
          <a:bodyPr>
            <a:normAutofit fontScale="92500" lnSpcReduction="200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chemeClr val="tx1"/>
                </a:solidFill>
              </a:rPr>
              <a:t>How do </a:t>
            </a:r>
            <a:r>
              <a:rPr lang="en-US" sz="3200" dirty="0">
                <a:solidFill>
                  <a:srgbClr val="FFFF00"/>
                </a:solidFill>
              </a:rPr>
              <a:t>customer demographics </a:t>
            </a:r>
            <a:r>
              <a:rPr lang="en-US" sz="3200" dirty="0">
                <a:solidFill>
                  <a:schemeClr val="tx1"/>
                </a:solidFill>
              </a:rPr>
              <a:t>(such as age, income, or education level) impact their </a:t>
            </a:r>
            <a:r>
              <a:rPr lang="en-US" sz="3200" dirty="0">
                <a:solidFill>
                  <a:srgbClr val="FFFF00"/>
                </a:solidFill>
              </a:rPr>
              <a:t>financial behavior</a:t>
            </a:r>
            <a:r>
              <a:rPr lang="en-US" sz="3200" dirty="0">
                <a:solidFill>
                  <a:schemeClr val="tx1"/>
                </a:solidFill>
              </a:rPr>
              <a:t>?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chemeClr val="tx1"/>
                </a:solidFill>
              </a:rPr>
              <a:t> What is the </a:t>
            </a:r>
            <a:r>
              <a:rPr lang="en-US" sz="3200" dirty="0">
                <a:solidFill>
                  <a:srgbClr val="FFFF00"/>
                </a:solidFill>
              </a:rPr>
              <a:t>overall response </a:t>
            </a:r>
            <a:r>
              <a:rPr lang="en-US" sz="3200" dirty="0">
                <a:solidFill>
                  <a:schemeClr val="tx1"/>
                </a:solidFill>
              </a:rPr>
              <a:t>rate for the marketing campaign?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chemeClr val="tx1"/>
                </a:solidFill>
              </a:rPr>
              <a:t> Are customers with certain </a:t>
            </a:r>
            <a:r>
              <a:rPr lang="en-US" sz="3200" dirty="0">
                <a:solidFill>
                  <a:srgbClr val="FFFF00"/>
                </a:solidFill>
              </a:rPr>
              <a:t>job types </a:t>
            </a:r>
            <a:r>
              <a:rPr lang="en-US" sz="3200" dirty="0">
                <a:solidFill>
                  <a:schemeClr val="tx1"/>
                </a:solidFill>
              </a:rPr>
              <a:t>more likely to subscribe to the bank's term deposit?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rgbClr val="FFFF00"/>
                </a:solidFill>
              </a:rPr>
              <a:t>Marital status </a:t>
            </a:r>
            <a:r>
              <a:rPr lang="en-US" sz="3200" dirty="0">
                <a:solidFill>
                  <a:schemeClr val="tx1"/>
                </a:solidFill>
              </a:rPr>
              <a:t>is important for the success of the future campaign?</a:t>
            </a:r>
            <a:endParaRPr lang="en-CA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15073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94AB646F-3BE3-47A3-B14F-9CB84F6BF5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556D48-F17D-4026-53E9-CF89FF5965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421258"/>
            <a:ext cx="5978072" cy="69476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 i="0" dirty="0">
                <a:solidFill>
                  <a:schemeClr val="tx1"/>
                </a:solidFill>
              </a:rPr>
              <a:t>DATA PREPARATION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D8D26C-0061-7855-8318-8E28531131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7959" y="1371600"/>
            <a:ext cx="6508981" cy="469742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500" dirty="0">
                <a:solidFill>
                  <a:schemeClr val="tx1"/>
                </a:solidFill>
              </a:rPr>
              <a:t>Cleaning the data, including handling missing values and outliers.</a:t>
            </a:r>
          </a:p>
          <a:p>
            <a:r>
              <a:rPr lang="en-US" sz="2500" dirty="0">
                <a:solidFill>
                  <a:schemeClr val="tx1"/>
                </a:solidFill>
              </a:rPr>
              <a:t>Filtered </a:t>
            </a:r>
            <a:r>
              <a:rPr lang="en-US" sz="2500" dirty="0">
                <a:solidFill>
                  <a:srgbClr val="FF0000"/>
                </a:solidFill>
              </a:rPr>
              <a:t>age</a:t>
            </a:r>
            <a:r>
              <a:rPr lang="en-US" sz="2500" dirty="0">
                <a:solidFill>
                  <a:schemeClr val="tx1"/>
                </a:solidFill>
              </a:rPr>
              <a:t> from 18 to 60</a:t>
            </a:r>
          </a:p>
          <a:p>
            <a:r>
              <a:rPr lang="en-US" sz="2500" dirty="0">
                <a:solidFill>
                  <a:schemeClr val="tx1"/>
                </a:solidFill>
              </a:rPr>
              <a:t>Removed </a:t>
            </a:r>
            <a:r>
              <a:rPr lang="en-US" sz="2500" dirty="0">
                <a:solidFill>
                  <a:srgbClr val="FF0000"/>
                </a:solidFill>
              </a:rPr>
              <a:t>negative balance</a:t>
            </a:r>
          </a:p>
          <a:p>
            <a:r>
              <a:rPr lang="en-US" sz="2500" dirty="0">
                <a:solidFill>
                  <a:schemeClr val="tx1"/>
                </a:solidFill>
              </a:rPr>
              <a:t>Dropped the </a:t>
            </a:r>
            <a:r>
              <a:rPr lang="en-US" sz="2500" dirty="0">
                <a:solidFill>
                  <a:srgbClr val="FF0000"/>
                </a:solidFill>
              </a:rPr>
              <a:t>unused columns </a:t>
            </a:r>
          </a:p>
          <a:p>
            <a:r>
              <a:rPr lang="en-US" sz="2500" dirty="0">
                <a:solidFill>
                  <a:schemeClr val="tx1"/>
                </a:solidFill>
              </a:rPr>
              <a:t>Removed </a:t>
            </a:r>
            <a:r>
              <a:rPr lang="en-US" sz="2500" dirty="0">
                <a:solidFill>
                  <a:srgbClr val="FF0000"/>
                </a:solidFill>
              </a:rPr>
              <a:t>Outliers from duration</a:t>
            </a:r>
          </a:p>
          <a:p>
            <a:r>
              <a:rPr lang="en-US" sz="2500" dirty="0">
                <a:solidFill>
                  <a:schemeClr val="tx1"/>
                </a:solidFill>
              </a:rPr>
              <a:t>Renamed the ‘Y’ column to ‘</a:t>
            </a:r>
            <a:r>
              <a:rPr lang="en-US" sz="2500" dirty="0">
                <a:solidFill>
                  <a:srgbClr val="FF0000"/>
                </a:solidFill>
              </a:rPr>
              <a:t>Target</a:t>
            </a:r>
            <a:r>
              <a:rPr lang="en-US" sz="2500" dirty="0">
                <a:solidFill>
                  <a:schemeClr val="tx1"/>
                </a:solidFill>
              </a:rPr>
              <a:t>’ column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0BE7827-5B1A-4F37-BF70-19F7C5C6BD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7501468" y="1"/>
            <a:ext cx="4690532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8B8F494-9E81-290B-D6D5-64E0292310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1468" y="555314"/>
            <a:ext cx="4354357" cy="245284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A434D37-2F9F-F756-3218-4E5F490C12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01468" y="3429000"/>
            <a:ext cx="4354357" cy="2452842"/>
          </a:xfrm>
          <a:prstGeom prst="rect">
            <a:avLst/>
          </a:prstGeom>
        </p:spPr>
      </p:pic>
      <p:sp>
        <p:nvSpPr>
          <p:cNvPr id="9" name="Rectangle 8" descr="Checkmark">
            <a:extLst>
              <a:ext uri="{FF2B5EF4-FFF2-40B4-BE49-F238E27FC236}">
                <a16:creationId xmlns:a16="http://schemas.microsoft.com/office/drawing/2014/main" id="{C7B3E614-0417-1008-C734-795C4F23EF2E}"/>
              </a:ext>
            </a:extLst>
          </p:cNvPr>
          <p:cNvSpPr/>
          <p:nvPr/>
        </p:nvSpPr>
        <p:spPr>
          <a:xfrm>
            <a:off x="617959" y="338417"/>
            <a:ext cx="742733" cy="694766"/>
          </a:xfrm>
          <a:prstGeom prst="rect">
            <a:avLst/>
          </a:prstGeom>
          <a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049841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DF7CC1-38E5-08A8-F3C7-E20485D940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313764"/>
            <a:ext cx="10353762" cy="847166"/>
          </a:xfrm>
        </p:spPr>
        <p:txBody>
          <a:bodyPr/>
          <a:lstStyle/>
          <a:p>
            <a:r>
              <a:rPr lang="en-CA" b="0" i="0" dirty="0">
                <a:solidFill>
                  <a:schemeClr val="tx1"/>
                </a:solidFill>
                <a:effectLst/>
                <a:latin typeface="Söhne"/>
              </a:rPr>
              <a:t>EXPLORATORY DATA ANALYSIS</a:t>
            </a:r>
            <a:endParaRPr lang="en-CA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D5DBD1-7AB4-A065-88B8-5A30CE7E15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596" y="1350973"/>
            <a:ext cx="6144728" cy="4992026"/>
          </a:xfrm>
          <a:prstGeom prst="rect">
            <a:avLst/>
          </a:prstGeom>
        </p:spPr>
      </p:pic>
      <p:sp>
        <p:nvSpPr>
          <p:cNvPr id="17" name="Rectangle 16" descr="Bar chart">
            <a:extLst>
              <a:ext uri="{FF2B5EF4-FFF2-40B4-BE49-F238E27FC236}">
                <a16:creationId xmlns:a16="http://schemas.microsoft.com/office/drawing/2014/main" id="{6734EAC6-BE6E-8ED5-8DEE-69A5BB23D688}"/>
              </a:ext>
            </a:extLst>
          </p:cNvPr>
          <p:cNvSpPr/>
          <p:nvPr/>
        </p:nvSpPr>
        <p:spPr>
          <a:xfrm>
            <a:off x="1471432" y="196925"/>
            <a:ext cx="1080843" cy="1080843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FB3AC97-EA40-20C5-89E3-3CDC89A6F67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702" t="1361"/>
          <a:stretch/>
        </p:blipFill>
        <p:spPr>
          <a:xfrm>
            <a:off x="6797453" y="1277768"/>
            <a:ext cx="5097440" cy="5138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9534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07F95E3-9772-F0D3-E234-FFBC583967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970" y="1524130"/>
            <a:ext cx="5924178" cy="471155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C600CD95-E72C-D738-B21C-6FFE7F5B85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313764"/>
            <a:ext cx="10353762" cy="847166"/>
          </a:xfrm>
        </p:spPr>
        <p:txBody>
          <a:bodyPr/>
          <a:lstStyle/>
          <a:p>
            <a:r>
              <a:rPr lang="en-CA" b="0" i="0" dirty="0">
                <a:solidFill>
                  <a:schemeClr val="tx1"/>
                </a:solidFill>
                <a:effectLst/>
                <a:latin typeface="Söhne"/>
              </a:rPr>
              <a:t>EXPLORATORY DATA ANALYSIS</a:t>
            </a:r>
            <a:endParaRPr lang="en-CA" dirty="0">
              <a:solidFill>
                <a:schemeClr val="tx1"/>
              </a:solidFill>
            </a:endParaRPr>
          </a:p>
        </p:txBody>
      </p:sp>
      <p:sp>
        <p:nvSpPr>
          <p:cNvPr id="6" name="Rectangle 5" descr="Bar chart">
            <a:extLst>
              <a:ext uri="{FF2B5EF4-FFF2-40B4-BE49-F238E27FC236}">
                <a16:creationId xmlns:a16="http://schemas.microsoft.com/office/drawing/2014/main" id="{FA98AA9E-FD0C-DEDB-4F20-2BA66B17DC80}"/>
              </a:ext>
            </a:extLst>
          </p:cNvPr>
          <p:cNvSpPr/>
          <p:nvPr/>
        </p:nvSpPr>
        <p:spPr>
          <a:xfrm>
            <a:off x="1471432" y="196925"/>
            <a:ext cx="1080843" cy="1080843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E7A2C9C-B0BC-0D26-30C8-AFD4382030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3841" y="1524130"/>
            <a:ext cx="5869579" cy="4711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70466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Arial Nova">
      <a:majorFont>
        <a:latin typeface="Arial Nova Light"/>
        <a:ea typeface=""/>
        <a:cs typeface=""/>
      </a:majorFont>
      <a:minorFont>
        <a:latin typeface="Arial Nova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7E70FC5-1855-47AB-8CE1-CB3C873A898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30CB38EC-895A-4F8F-8F75-E263501ABB5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560E646-30AD-4BA0-97EA-A7A07DF5499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{81228541-8F07-4ED5-9CF6-494311197245}tf11665031_win32</Template>
  <TotalTime>212</TotalTime>
  <Words>723</Words>
  <Application>Microsoft Office PowerPoint</Application>
  <PresentationFormat>Widescreen</PresentationFormat>
  <Paragraphs>65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Arial</vt:lpstr>
      <vt:lpstr>Arial Nova</vt:lpstr>
      <vt:lpstr>Arial Nova Light</vt:lpstr>
      <vt:lpstr>Söhne</vt:lpstr>
      <vt:lpstr>Tw Cen MT</vt:lpstr>
      <vt:lpstr>Wingdings</vt:lpstr>
      <vt:lpstr>Wingdings 2</vt:lpstr>
      <vt:lpstr>SlateVTI</vt:lpstr>
      <vt:lpstr>MARKETING CAMPAIGN ANALYSIS FOR A PORTUGUESE BANK</vt:lpstr>
      <vt:lpstr>PowerPoint Presentation</vt:lpstr>
      <vt:lpstr>INTRODUCTION</vt:lpstr>
      <vt:lpstr>PowerPoint Presentation</vt:lpstr>
      <vt:lpstr>DATASET OVERVIEW</vt:lpstr>
      <vt:lpstr>ANALYSIS QUESTION?</vt:lpstr>
      <vt:lpstr>DATA PREPARATION</vt:lpstr>
      <vt:lpstr>EXPLORATORY DATA ANALYSIS</vt:lpstr>
      <vt:lpstr>EXPLORATORY DATA ANALYSIS</vt:lpstr>
      <vt:lpstr>EXPLORATORY DATA ANALYSIS</vt:lpstr>
      <vt:lpstr>MODELING</vt:lpstr>
      <vt:lpstr>RECOMENDATIONS</vt:lpstr>
      <vt:lpstr>CONCLUSION</vt:lpstr>
      <vt:lpstr>REFERENCES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PORTUGUESE BANK DATASET - Direct Marketing campaign</dc:title>
  <dc:creator>Aesha Bhavanisinh Rathod</dc:creator>
  <cp:lastModifiedBy>Aesha Bhavanisinh Rathod</cp:lastModifiedBy>
  <cp:revision>106</cp:revision>
  <dcterms:created xsi:type="dcterms:W3CDTF">2023-04-27T03:35:20Z</dcterms:created>
  <dcterms:modified xsi:type="dcterms:W3CDTF">2023-04-27T07:07:53Z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